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547c0a4f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547c0a4f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47c0a4f9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547c0a4f9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47c0a4f9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47c0a4f9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47c0a4f9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47c0a4f9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47c0a4f9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47c0a4f9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47c0a4f9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547c0a4f9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47c0a4f9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547c0a4f9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547c0a4f9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547c0a4f9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47c0a4f9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47c0a4f9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47c0a4f9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547c0a4f9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47c0a4f9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47c0a4f9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547c0a4f9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547c0a4f9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47c0a4f9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47c0a4f9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47c0a4f9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47c0a4f9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47c0a4f9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47c0a4f9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547c0a4f9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547c0a4f9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547c0a4f9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547c0a4f9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547c0a4f9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547c0a4f9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547c0a4f9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547c0a4f9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547c0a4f9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547c0a4f9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547c0a4f9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547c0a4f9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47c0a4f9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47c0a4f9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547c0a4f9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547c0a4f9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547c0a4f9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547c0a4f9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547c0a4f90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547c0a4f90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547c0a4f9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547c0a4f9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47c0a4f9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547c0a4f9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547c0a4f90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547c0a4f90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547c0a4f9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547c0a4f9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547c0a4f9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547c0a4f9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47c0a4f90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547c0a4f90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547c0a4f90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547c0a4f90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547c0a4f90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547c0a4f90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547c0a4f9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547c0a4f9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547c0a4f9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547c0a4f90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47c0a4f90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547c0a4f90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547c0a4f90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547c0a4f90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547c0a4f9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547c0a4f9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547c0a4f9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547c0a4f9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547c0a4f90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547c0a4f90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547c0a4f90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547c0a4f9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547c0a4f9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547c0a4f9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547c0a4f9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547c0a4f9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547c0a4f90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547c0a4f90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547c0a4f9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547c0a4f9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547c0a4f90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547c0a4f90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547c0a4f9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547c0a4f9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547c0a4f9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47c0a4f9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47c0a4f9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47c0a4f9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47c0a4f9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47c0a4f9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learncpp.com" TargetMode="Externa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maang.in/courses/Low-level-Design-Live-Bootcamp-95?tab=chapters" TargetMode="Externa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2987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990"/>
              <a:buFont typeface="Arial"/>
              <a:buNone/>
            </a:pPr>
            <a:r>
              <a:rPr lang="en" sz="4580"/>
              <a:t>Mastering LLD &amp; OOPS in C++:</a:t>
            </a:r>
            <a:endParaRPr sz="4580"/>
          </a:p>
          <a:p>
            <a:pPr indent="0" lvl="0" marL="0" rtl="0" algn="ctr">
              <a:spcBef>
                <a:spcPts val="0"/>
              </a:spcBef>
              <a:spcAft>
                <a:spcPts val="0"/>
              </a:spcAft>
              <a:buNone/>
            </a:pPr>
            <a:r>
              <a:rPr lang="en" sz="4580"/>
              <a:t>Primer and OOPS in 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look at HLD first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Level Design</a:t>
            </a:r>
            <a:endParaRPr/>
          </a:p>
        </p:txBody>
      </p:sp>
      <p:sp>
        <p:nvSpPr>
          <p:cNvPr id="109" name="Google Shape;109;p23"/>
          <p:cNvSpPr txBox="1"/>
          <p:nvPr>
            <p:ph idx="1" type="body"/>
          </p:nvPr>
        </p:nvSpPr>
        <p:spPr>
          <a:xfrm>
            <a:off x="311700" y="1152475"/>
            <a:ext cx="860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A high-level design (HLD) document serves as a blueprint — outlining the overall structure, components, and relationships of a system, platform or project. Its purpose is to provide a clear and concise overview of the system’s architecture, key functionality, interfaces, and major design decisions.</a:t>
            </a:r>
            <a:endParaRPr sz="1600"/>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10" name="Google Shape;110;p23"/>
          <p:cNvPicPr preferRelativeResize="0"/>
          <p:nvPr/>
        </p:nvPicPr>
        <p:blipFill>
          <a:blip r:embed="rId3">
            <a:alphaModFix/>
          </a:blip>
          <a:stretch>
            <a:fillRect/>
          </a:stretch>
        </p:blipFill>
        <p:spPr>
          <a:xfrm>
            <a:off x="2987950" y="2195075"/>
            <a:ext cx="5844351" cy="28586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Design Whatsapp</a:t>
            </a:r>
            <a:endParaRPr/>
          </a:p>
        </p:txBody>
      </p:sp>
      <p:pic>
        <p:nvPicPr>
          <p:cNvPr id="116" name="Google Shape;116;p24"/>
          <p:cNvPicPr preferRelativeResize="0"/>
          <p:nvPr/>
        </p:nvPicPr>
        <p:blipFill>
          <a:blip r:embed="rId3">
            <a:alphaModFix/>
          </a:blip>
          <a:stretch>
            <a:fillRect/>
          </a:stretch>
        </p:blipFill>
        <p:spPr>
          <a:xfrm>
            <a:off x="4665025" y="929800"/>
            <a:ext cx="4167287" cy="3820975"/>
          </a:xfrm>
          <a:prstGeom prst="rect">
            <a:avLst/>
          </a:prstGeom>
          <a:noFill/>
          <a:ln>
            <a:noFill/>
          </a:ln>
        </p:spPr>
      </p:pic>
      <p:sp>
        <p:nvSpPr>
          <p:cNvPr id="117" name="Google Shape;117;p24"/>
          <p:cNvSpPr txBox="1"/>
          <p:nvPr/>
        </p:nvSpPr>
        <p:spPr>
          <a:xfrm>
            <a:off x="363475" y="1286925"/>
            <a:ext cx="4947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Requirements …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Functional </a:t>
            </a:r>
            <a:endParaRPr b="1" sz="1200"/>
          </a:p>
          <a:p>
            <a:pPr indent="0" lvl="0" marL="0" rtl="0" algn="l">
              <a:spcBef>
                <a:spcPts val="0"/>
              </a:spcBef>
              <a:spcAft>
                <a:spcPts val="0"/>
              </a:spcAft>
              <a:buNone/>
            </a:pPr>
            <a:r>
              <a:rPr lang="en" sz="1200"/>
              <a:t>User should be able to create and manage an account</a:t>
            </a:r>
            <a:endParaRPr sz="1200"/>
          </a:p>
          <a:p>
            <a:pPr indent="0" lvl="0" marL="0" rtl="0" algn="l">
              <a:spcBef>
                <a:spcPts val="0"/>
              </a:spcBef>
              <a:spcAft>
                <a:spcPts val="0"/>
              </a:spcAft>
              <a:buNone/>
            </a:pPr>
            <a:r>
              <a:rPr lang="en" sz="1200"/>
              <a:t>User should be able to send a message to contact</a:t>
            </a:r>
            <a:endParaRPr sz="1200"/>
          </a:p>
          <a:p>
            <a:pPr indent="0" lvl="0" marL="0" rtl="0" algn="l">
              <a:spcBef>
                <a:spcPts val="0"/>
              </a:spcBef>
              <a:spcAft>
                <a:spcPts val="0"/>
              </a:spcAft>
              <a:buNone/>
            </a:pPr>
            <a:r>
              <a:rPr lang="en" sz="1200"/>
              <a:t>User should be able to send a message to a group</a:t>
            </a:r>
            <a:endParaRPr sz="1200"/>
          </a:p>
          <a:p>
            <a:pPr indent="0" lvl="0" marL="0" rtl="0" algn="l">
              <a:spcBef>
                <a:spcPts val="0"/>
              </a:spcBef>
              <a:spcAft>
                <a:spcPts val="0"/>
              </a:spcAft>
              <a:buNone/>
            </a:pPr>
            <a:r>
              <a:rPr lang="en" sz="1200"/>
              <a:t>User should be able to send a media message (image/ video)</a:t>
            </a:r>
            <a:endParaRPr sz="1200"/>
          </a:p>
          <a:p>
            <a:pPr indent="0" lvl="0" marL="0" rtl="0" algn="l">
              <a:spcBef>
                <a:spcPts val="0"/>
              </a:spcBef>
              <a:spcAft>
                <a:spcPts val="0"/>
              </a:spcAft>
              <a:buNone/>
            </a:pPr>
            <a:r>
              <a:rPr lang="en" sz="1200"/>
              <a:t>Message Received and Message Read receipts to sender</a:t>
            </a:r>
            <a:endParaRPr sz="1200"/>
          </a:p>
          <a:p>
            <a:pPr indent="0" lvl="0" marL="0" rtl="0" algn="l">
              <a:spcBef>
                <a:spcPts val="0"/>
              </a:spcBef>
              <a:spcAft>
                <a:spcPts val="0"/>
              </a:spcAft>
              <a:buNone/>
            </a:pPr>
            <a:r>
              <a:rPr lang="en" sz="1200"/>
              <a:t>Voice Calling (Not covering here)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Non-Functional</a:t>
            </a:r>
            <a:endParaRPr b="1" sz="1200"/>
          </a:p>
          <a:p>
            <a:pPr indent="0" lvl="0" marL="0" rtl="0" algn="l">
              <a:spcBef>
                <a:spcPts val="0"/>
              </a:spcBef>
              <a:spcAft>
                <a:spcPts val="0"/>
              </a:spcAft>
              <a:buNone/>
            </a:pPr>
            <a:r>
              <a:rPr lang="en" sz="1200"/>
              <a:t>Encryption</a:t>
            </a:r>
            <a:endParaRPr sz="1200"/>
          </a:p>
          <a:p>
            <a:pPr indent="0" lvl="0" marL="0" rtl="0" algn="l">
              <a:spcBef>
                <a:spcPts val="0"/>
              </a:spcBef>
              <a:spcAft>
                <a:spcPts val="0"/>
              </a:spcAft>
              <a:buNone/>
            </a:pPr>
            <a:r>
              <a:rPr lang="en" sz="1200"/>
              <a:t>Scalability</a:t>
            </a:r>
            <a:endParaRPr sz="1200"/>
          </a:p>
          <a:p>
            <a:pPr indent="0" lvl="0" marL="0" rtl="0" algn="l">
              <a:spcBef>
                <a:spcPts val="0"/>
              </a:spcBef>
              <a:spcAft>
                <a:spcPts val="0"/>
              </a:spcAft>
              <a:buNone/>
            </a:pPr>
            <a:r>
              <a:rPr lang="en" sz="1200"/>
              <a:t>Availability</a:t>
            </a:r>
            <a:endParaRPr sz="1200"/>
          </a:p>
          <a:p>
            <a:pPr indent="0" lvl="0" marL="0" rtl="0" algn="l">
              <a:spcBef>
                <a:spcPts val="0"/>
              </a:spcBef>
              <a:spcAft>
                <a:spcPts val="0"/>
              </a:spcAft>
              <a:buNone/>
            </a:pPr>
            <a:r>
              <a:rPr lang="en" sz="1200"/>
              <a:t>`</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Level Deeper</a:t>
            </a:r>
            <a:endParaRPr/>
          </a:p>
        </p:txBody>
      </p:sp>
      <p:pic>
        <p:nvPicPr>
          <p:cNvPr id="123" name="Google Shape;123;p25"/>
          <p:cNvPicPr preferRelativeResize="0"/>
          <p:nvPr/>
        </p:nvPicPr>
        <p:blipFill>
          <a:blip r:embed="rId3">
            <a:alphaModFix/>
          </a:blip>
          <a:stretch>
            <a:fillRect/>
          </a:stretch>
        </p:blipFill>
        <p:spPr>
          <a:xfrm>
            <a:off x="3019099" y="395675"/>
            <a:ext cx="5986851" cy="4444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6"/>
          <p:cNvPicPr preferRelativeResize="0"/>
          <p:nvPr/>
        </p:nvPicPr>
        <p:blipFill>
          <a:blip r:embed="rId3">
            <a:alphaModFix/>
          </a:blip>
          <a:stretch>
            <a:fillRect/>
          </a:stretch>
        </p:blipFill>
        <p:spPr>
          <a:xfrm>
            <a:off x="0" y="915275"/>
            <a:ext cx="9143997" cy="4228215"/>
          </a:xfrm>
          <a:prstGeom prst="rect">
            <a:avLst/>
          </a:prstGeom>
          <a:noFill/>
          <a:ln>
            <a:noFill/>
          </a:ln>
        </p:spPr>
      </p:pic>
      <p:sp>
        <p:nvSpPr>
          <p:cNvPr id="129" name="Google Shape;129;p26"/>
          <p:cNvSpPr txBox="1"/>
          <p:nvPr>
            <p:ph type="title"/>
          </p:nvPr>
        </p:nvSpPr>
        <p:spPr>
          <a:xfrm>
            <a:off x="311700" y="213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think in the HLD Interviews…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7"/>
          <p:cNvPicPr preferRelativeResize="0"/>
          <p:nvPr/>
        </p:nvPicPr>
        <p:blipFill>
          <a:blip r:embed="rId3">
            <a:alphaModFix/>
          </a:blip>
          <a:stretch>
            <a:fillRect/>
          </a:stretch>
        </p:blipFill>
        <p:spPr>
          <a:xfrm>
            <a:off x="6400800" y="0"/>
            <a:ext cx="2743200" cy="5143500"/>
          </a:xfrm>
          <a:prstGeom prst="rect">
            <a:avLst/>
          </a:prstGeom>
          <a:noFill/>
          <a:ln>
            <a:noFill/>
          </a:ln>
        </p:spPr>
      </p:pic>
      <p:pic>
        <p:nvPicPr>
          <p:cNvPr id="135" name="Google Shape;135;p27"/>
          <p:cNvPicPr preferRelativeResize="0"/>
          <p:nvPr/>
        </p:nvPicPr>
        <p:blipFill>
          <a:blip r:embed="rId4">
            <a:alphaModFix/>
          </a:blip>
          <a:stretch>
            <a:fillRect/>
          </a:stretch>
        </p:blipFill>
        <p:spPr>
          <a:xfrm>
            <a:off x="152400" y="683000"/>
            <a:ext cx="6096000" cy="4395755"/>
          </a:xfrm>
          <a:prstGeom prst="rect">
            <a:avLst/>
          </a:prstGeom>
          <a:noFill/>
          <a:ln>
            <a:noFill/>
          </a:ln>
        </p:spPr>
      </p:pic>
      <p:sp>
        <p:nvSpPr>
          <p:cNvPr id="136" name="Google Shape;136;p27"/>
          <p:cNvSpPr txBox="1"/>
          <p:nvPr/>
        </p:nvSpPr>
        <p:spPr>
          <a:xfrm>
            <a:off x="379150" y="240450"/>
            <a:ext cx="52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HLD</a:t>
            </a:r>
            <a:r>
              <a:rPr lang="en"/>
              <a:t> is Planning the Pieces … What goes where.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8"/>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look at LLD now!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Low Level Design (LLD)</a:t>
            </a:r>
            <a:endParaRPr/>
          </a:p>
        </p:txBody>
      </p:sp>
      <p:sp>
        <p:nvSpPr>
          <p:cNvPr id="147" name="Google Shape;147;p2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low-level design document/s provides detailed specifications for the implementation of a system, platform or project. It covers technical details such as physical data models, integration/data flows, algorithms and platform configurations.</a:t>
            </a:r>
            <a:endParaRPr/>
          </a:p>
        </p:txBody>
      </p:sp>
      <p:pic>
        <p:nvPicPr>
          <p:cNvPr id="148" name="Google Shape;148;p29"/>
          <p:cNvPicPr preferRelativeResize="0"/>
          <p:nvPr/>
        </p:nvPicPr>
        <p:blipFill>
          <a:blip r:embed="rId3">
            <a:alphaModFix/>
          </a:blip>
          <a:stretch>
            <a:fillRect/>
          </a:stretch>
        </p:blipFill>
        <p:spPr>
          <a:xfrm>
            <a:off x="4708525" y="758050"/>
            <a:ext cx="4267201" cy="31815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Design a Parking Lot</a:t>
            </a:r>
            <a:endParaRPr/>
          </a:p>
        </p:txBody>
      </p:sp>
      <p:sp>
        <p:nvSpPr>
          <p:cNvPr id="154" name="Google Shape;154;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Understand the system requirements and constraints.</a:t>
            </a:r>
            <a:endParaRPr/>
          </a:p>
          <a:p>
            <a:pPr indent="0" lvl="0" marL="0" rtl="0" algn="l">
              <a:spcBef>
                <a:spcPts val="1200"/>
              </a:spcBef>
              <a:spcAft>
                <a:spcPts val="0"/>
              </a:spcAft>
              <a:buClr>
                <a:schemeClr val="dk1"/>
              </a:buClr>
              <a:buSzPts val="1100"/>
              <a:buFont typeface="Arial"/>
              <a:buNone/>
            </a:pPr>
            <a:r>
              <a:rPr lang="en"/>
              <a:t>Identify the objects in a system.</a:t>
            </a:r>
            <a:endParaRPr/>
          </a:p>
          <a:p>
            <a:pPr indent="0" lvl="0" marL="0" rtl="0" algn="l">
              <a:spcBef>
                <a:spcPts val="1200"/>
              </a:spcBef>
              <a:spcAft>
                <a:spcPts val="0"/>
              </a:spcAft>
              <a:buClr>
                <a:schemeClr val="dk1"/>
              </a:buClr>
              <a:buSzPts val="1100"/>
              <a:buFont typeface="Arial"/>
              <a:buNone/>
            </a:pPr>
            <a:r>
              <a:rPr lang="en"/>
              <a:t>Establish relationships between objects, and</a:t>
            </a:r>
            <a:endParaRPr/>
          </a:p>
          <a:p>
            <a:pPr indent="0" lvl="0" marL="0" rtl="0" algn="l">
              <a:spcBef>
                <a:spcPts val="1200"/>
              </a:spcBef>
              <a:spcAft>
                <a:spcPts val="0"/>
              </a:spcAft>
              <a:buClr>
                <a:schemeClr val="dk1"/>
              </a:buClr>
              <a:buSzPts val="1100"/>
              <a:buFont typeface="Arial"/>
              <a:buNone/>
            </a:pPr>
            <a:r>
              <a:rPr lang="en"/>
              <a:t>Implement based on Object-Oriented principles</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55" name="Google Shape;155;p30"/>
          <p:cNvPicPr preferRelativeResize="0"/>
          <p:nvPr/>
        </p:nvPicPr>
        <p:blipFill>
          <a:blip r:embed="rId3">
            <a:alphaModFix/>
          </a:blip>
          <a:stretch>
            <a:fillRect/>
          </a:stretch>
        </p:blipFill>
        <p:spPr>
          <a:xfrm>
            <a:off x="5183125" y="560450"/>
            <a:ext cx="3752350" cy="3802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 at requirements : </a:t>
            </a:r>
            <a:endParaRPr/>
          </a:p>
        </p:txBody>
      </p:sp>
      <p:sp>
        <p:nvSpPr>
          <p:cNvPr id="161" name="Google Shape;16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Clr>
                <a:schemeClr val="dk1"/>
              </a:buClr>
              <a:buSzPct val="61111"/>
              <a:buFont typeface="Arial"/>
              <a:buNone/>
            </a:pPr>
            <a:r>
              <a:rPr lang="en"/>
              <a:t>- The parking lot should have </a:t>
            </a:r>
            <a:r>
              <a:rPr b="1" lang="en"/>
              <a:t>multiple floors</a:t>
            </a:r>
            <a:r>
              <a:rPr lang="en"/>
              <a:t> where customers can park their cars.</a:t>
            </a:r>
            <a:endParaRPr/>
          </a:p>
          <a:p>
            <a:pPr indent="0" lvl="0" marL="0" rtl="0" algn="l">
              <a:spcBef>
                <a:spcPts val="1200"/>
              </a:spcBef>
              <a:spcAft>
                <a:spcPts val="0"/>
              </a:spcAft>
              <a:buClr>
                <a:schemeClr val="dk1"/>
              </a:buClr>
              <a:buSzPct val="61111"/>
              <a:buFont typeface="Arial"/>
              <a:buNone/>
            </a:pPr>
            <a:r>
              <a:rPr lang="en"/>
              <a:t>- The parking lot should have </a:t>
            </a:r>
            <a:r>
              <a:rPr b="1" lang="en"/>
              <a:t>multiple entry and exit points.</a:t>
            </a:r>
            <a:endParaRPr b="1"/>
          </a:p>
          <a:p>
            <a:pPr indent="0" lvl="0" marL="0" rtl="0" algn="l">
              <a:spcBef>
                <a:spcPts val="1200"/>
              </a:spcBef>
              <a:spcAft>
                <a:spcPts val="0"/>
              </a:spcAft>
              <a:buClr>
                <a:schemeClr val="dk1"/>
              </a:buClr>
              <a:buSzPct val="61111"/>
              <a:buFont typeface="Arial"/>
              <a:buNone/>
            </a:pPr>
            <a:r>
              <a:rPr lang="en"/>
              <a:t>- Customers can </a:t>
            </a:r>
            <a:r>
              <a:rPr b="1" lang="en"/>
              <a:t>collect a parking ticket</a:t>
            </a:r>
            <a:r>
              <a:rPr lang="en"/>
              <a:t> </a:t>
            </a:r>
            <a:r>
              <a:rPr b="1" lang="en"/>
              <a:t>from the entry points</a:t>
            </a:r>
            <a:r>
              <a:rPr lang="en"/>
              <a:t> and can </a:t>
            </a:r>
            <a:r>
              <a:rPr b="1" lang="en"/>
              <a:t>pay the parking fee at the exit points</a:t>
            </a:r>
            <a:r>
              <a:rPr lang="en"/>
              <a:t> to the parking attendant or automated exit panel</a:t>
            </a:r>
            <a:endParaRPr/>
          </a:p>
          <a:p>
            <a:pPr indent="0" lvl="0" marL="0" rtl="0" algn="l">
              <a:spcBef>
                <a:spcPts val="1200"/>
              </a:spcBef>
              <a:spcAft>
                <a:spcPts val="0"/>
              </a:spcAft>
              <a:buClr>
                <a:schemeClr val="dk1"/>
              </a:buClr>
              <a:buSzPct val="61111"/>
              <a:buFont typeface="Arial"/>
              <a:buNone/>
            </a:pPr>
            <a:r>
              <a:rPr lang="en"/>
              <a:t>- Customers can </a:t>
            </a:r>
            <a:r>
              <a:rPr b="1" lang="en"/>
              <a:t>pay via both cash and credit cards</a:t>
            </a:r>
            <a:r>
              <a:rPr lang="en"/>
              <a:t>.</a:t>
            </a:r>
            <a:endParaRPr/>
          </a:p>
          <a:p>
            <a:pPr indent="0" lvl="0" marL="0" rtl="0" algn="l">
              <a:spcBef>
                <a:spcPts val="1200"/>
              </a:spcBef>
              <a:spcAft>
                <a:spcPts val="0"/>
              </a:spcAft>
              <a:buClr>
                <a:schemeClr val="dk1"/>
              </a:buClr>
              <a:buSzPct val="61111"/>
              <a:buFont typeface="Arial"/>
              <a:buNone/>
            </a:pPr>
            <a:r>
              <a:rPr lang="en"/>
              <a:t>- The system</a:t>
            </a:r>
            <a:r>
              <a:rPr b="1" lang="en"/>
              <a:t> should not allow more vehicles than the maximum capacity</a:t>
            </a:r>
            <a:r>
              <a:rPr lang="en"/>
              <a:t> of the parking lot. </a:t>
            </a:r>
            <a:r>
              <a:rPr b="1" lang="en"/>
              <a:t>If the parking is full,</a:t>
            </a:r>
            <a:r>
              <a:rPr lang="en"/>
              <a:t> the system should be able to show a </a:t>
            </a:r>
            <a:r>
              <a:rPr b="1" lang="en"/>
              <a:t>message at the entrance panel</a:t>
            </a:r>
            <a:r>
              <a:rPr lang="en"/>
              <a:t> and on the parking display board on the ground floor.</a:t>
            </a:r>
            <a:endParaRPr/>
          </a:p>
          <a:p>
            <a:pPr indent="0" lvl="0" marL="0" rtl="0" algn="l">
              <a:spcBef>
                <a:spcPts val="1200"/>
              </a:spcBef>
              <a:spcAft>
                <a:spcPts val="0"/>
              </a:spcAft>
              <a:buClr>
                <a:schemeClr val="dk1"/>
              </a:buClr>
              <a:buSzPct val="61111"/>
              <a:buFont typeface="Arial"/>
              <a:buNone/>
            </a:pPr>
            <a:r>
              <a:rPr lang="en"/>
              <a:t>- Each parking floor will have many parking spots. The system should support </a:t>
            </a:r>
            <a:r>
              <a:rPr b="1" lang="en"/>
              <a:t>multiple types of parking spots such as Compact, Large, Disabled, Motorcycle</a:t>
            </a:r>
            <a:r>
              <a:rPr lang="en"/>
              <a:t>, etc.</a:t>
            </a:r>
            <a:endParaRPr/>
          </a:p>
          <a:p>
            <a:pPr indent="0" lvl="0" marL="0" rtl="0" algn="l">
              <a:spcBef>
                <a:spcPts val="1200"/>
              </a:spcBef>
              <a:spcAft>
                <a:spcPts val="0"/>
              </a:spcAft>
              <a:buClr>
                <a:schemeClr val="dk1"/>
              </a:buClr>
              <a:buSzPct val="61111"/>
              <a:buFont typeface="Arial"/>
              <a:buNone/>
            </a:pPr>
            <a:r>
              <a:rPr lang="en"/>
              <a:t>- The system should support parking for </a:t>
            </a:r>
            <a:r>
              <a:rPr b="1" lang="en"/>
              <a:t>different types of vehicles like car, truck, van, motorcycle</a:t>
            </a:r>
            <a:r>
              <a:rPr lang="en"/>
              <a:t>, etc.</a:t>
            </a:r>
            <a:endParaRPr/>
          </a:p>
          <a:p>
            <a:pPr indent="0" lvl="0" marL="0" rtl="0" algn="l">
              <a:spcBef>
                <a:spcPts val="1200"/>
              </a:spcBef>
              <a:spcAft>
                <a:spcPts val="0"/>
              </a:spcAft>
              <a:buClr>
                <a:schemeClr val="dk1"/>
              </a:buClr>
              <a:buSzPct val="61111"/>
              <a:buFont typeface="Arial"/>
              <a:buNone/>
            </a:pPr>
            <a:r>
              <a:rPr lang="en"/>
              <a:t>- Each </a:t>
            </a:r>
            <a:r>
              <a:rPr b="1" lang="en"/>
              <a:t>parking floor</a:t>
            </a:r>
            <a:r>
              <a:rPr lang="en"/>
              <a:t> should have a display board showing any free parking spot for each spot type.</a:t>
            </a:r>
            <a:endParaRPr/>
          </a:p>
          <a:p>
            <a:pPr indent="0" lvl="0" marL="0" rtl="0" algn="l">
              <a:spcBef>
                <a:spcPts val="1200"/>
              </a:spcBef>
              <a:spcAft>
                <a:spcPts val="0"/>
              </a:spcAft>
              <a:buClr>
                <a:schemeClr val="dk1"/>
              </a:buClr>
              <a:buSzPct val="61111"/>
              <a:buFont typeface="Arial"/>
              <a:buNone/>
            </a:pPr>
            <a:r>
              <a:rPr lang="en"/>
              <a:t>- The system should support a </a:t>
            </a:r>
            <a:r>
              <a:rPr b="1" lang="en"/>
              <a:t>per-hour parking fee model.</a:t>
            </a:r>
            <a:r>
              <a:rPr lang="en"/>
              <a:t> For example, customers have to pay some amount based on the Vehicle type.</a:t>
            </a:r>
            <a:endParaRPr/>
          </a:p>
          <a:p>
            <a:pPr indent="0" lvl="0" marL="0" rtl="0" algn="l">
              <a:spcBef>
                <a:spcPts val="1200"/>
              </a:spcBef>
              <a:spcAft>
                <a:spcPts val="1200"/>
              </a:spcAft>
              <a:buNone/>
            </a:pPr>
            <a:r>
              <a:rPr lang="en"/>
              <a:t>- </a:t>
            </a:r>
            <a:r>
              <a:rPr b="1" lang="en"/>
              <a:t>Admins should be able to add parking floors and parking spot.</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The Big Picture of Software Engineering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 Top-Down</a:t>
            </a:r>
            <a:endParaRPr/>
          </a:p>
        </p:txBody>
      </p:sp>
      <p:pic>
        <p:nvPicPr>
          <p:cNvPr id="167" name="Google Shape;167;p32"/>
          <p:cNvPicPr preferRelativeResize="0"/>
          <p:nvPr/>
        </p:nvPicPr>
        <p:blipFill>
          <a:blip r:embed="rId3">
            <a:alphaModFix/>
          </a:blip>
          <a:stretch>
            <a:fillRect/>
          </a:stretch>
        </p:blipFill>
        <p:spPr>
          <a:xfrm>
            <a:off x="171875" y="1338075"/>
            <a:ext cx="8593202" cy="3065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3"/>
          <p:cNvPicPr preferRelativeResize="0"/>
          <p:nvPr/>
        </p:nvPicPr>
        <p:blipFill>
          <a:blip r:embed="rId3">
            <a:alphaModFix/>
          </a:blip>
          <a:stretch>
            <a:fillRect/>
          </a:stretch>
        </p:blipFill>
        <p:spPr>
          <a:xfrm>
            <a:off x="1489324" y="546650"/>
            <a:ext cx="6165375" cy="4596850"/>
          </a:xfrm>
          <a:prstGeom prst="rect">
            <a:avLst/>
          </a:prstGeom>
          <a:noFill/>
          <a:ln>
            <a:noFill/>
          </a:ln>
        </p:spPr>
      </p:pic>
      <p:sp>
        <p:nvSpPr>
          <p:cNvPr id="173" name="Google Shape;173;p33"/>
          <p:cNvSpPr txBox="1"/>
          <p:nvPr>
            <p:ph type="title"/>
          </p:nvPr>
        </p:nvSpPr>
        <p:spPr>
          <a:xfrm>
            <a:off x="311700" y="465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Think about overall Behavior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 Bottom-Up</a:t>
            </a:r>
            <a:endParaRPr/>
          </a:p>
        </p:txBody>
      </p:sp>
      <p:pic>
        <p:nvPicPr>
          <p:cNvPr id="179" name="Google Shape;179;p34"/>
          <p:cNvPicPr preferRelativeResize="0"/>
          <p:nvPr/>
        </p:nvPicPr>
        <p:blipFill>
          <a:blip r:embed="rId3">
            <a:alphaModFix/>
          </a:blip>
          <a:stretch>
            <a:fillRect/>
          </a:stretch>
        </p:blipFill>
        <p:spPr>
          <a:xfrm>
            <a:off x="224850" y="1107260"/>
            <a:ext cx="5223708" cy="3974115"/>
          </a:xfrm>
          <a:prstGeom prst="rect">
            <a:avLst/>
          </a:prstGeom>
          <a:noFill/>
          <a:ln>
            <a:noFill/>
          </a:ln>
        </p:spPr>
      </p:pic>
      <p:pic>
        <p:nvPicPr>
          <p:cNvPr id="180" name="Google Shape;180;p34"/>
          <p:cNvPicPr preferRelativeResize="0"/>
          <p:nvPr/>
        </p:nvPicPr>
        <p:blipFill>
          <a:blip r:embed="rId4">
            <a:alphaModFix/>
          </a:blip>
          <a:stretch>
            <a:fillRect/>
          </a:stretch>
        </p:blipFill>
        <p:spPr>
          <a:xfrm>
            <a:off x="3515756" y="445025"/>
            <a:ext cx="5576493" cy="20297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 Bottom-Up</a:t>
            </a:r>
            <a:endParaRPr/>
          </a:p>
        </p:txBody>
      </p:sp>
      <p:pic>
        <p:nvPicPr>
          <p:cNvPr id="186" name="Google Shape;186;p35"/>
          <p:cNvPicPr preferRelativeResize="0"/>
          <p:nvPr/>
        </p:nvPicPr>
        <p:blipFill>
          <a:blip r:embed="rId3">
            <a:alphaModFix/>
          </a:blip>
          <a:stretch>
            <a:fillRect/>
          </a:stretch>
        </p:blipFill>
        <p:spPr>
          <a:xfrm>
            <a:off x="5648397" y="2474800"/>
            <a:ext cx="3361026" cy="2557019"/>
          </a:xfrm>
          <a:prstGeom prst="rect">
            <a:avLst/>
          </a:prstGeom>
          <a:noFill/>
          <a:ln>
            <a:noFill/>
          </a:ln>
        </p:spPr>
      </p:pic>
      <p:pic>
        <p:nvPicPr>
          <p:cNvPr id="187" name="Google Shape;187;p35"/>
          <p:cNvPicPr preferRelativeResize="0"/>
          <p:nvPr/>
        </p:nvPicPr>
        <p:blipFill>
          <a:blip r:embed="rId4">
            <a:alphaModFix/>
          </a:blip>
          <a:stretch>
            <a:fillRect/>
          </a:stretch>
        </p:blipFill>
        <p:spPr>
          <a:xfrm>
            <a:off x="3515756" y="445025"/>
            <a:ext cx="5576493" cy="2029787"/>
          </a:xfrm>
          <a:prstGeom prst="rect">
            <a:avLst/>
          </a:prstGeom>
          <a:noFill/>
          <a:ln>
            <a:noFill/>
          </a:ln>
        </p:spPr>
      </p:pic>
      <p:pic>
        <p:nvPicPr>
          <p:cNvPr id="188" name="Google Shape;188;p35"/>
          <p:cNvPicPr preferRelativeResize="0"/>
          <p:nvPr/>
        </p:nvPicPr>
        <p:blipFill>
          <a:blip r:embed="rId5">
            <a:alphaModFix/>
          </a:blip>
          <a:stretch>
            <a:fillRect/>
          </a:stretch>
        </p:blipFill>
        <p:spPr>
          <a:xfrm>
            <a:off x="113875" y="1985299"/>
            <a:ext cx="3669950" cy="27362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 Bottom-Up</a:t>
            </a:r>
            <a:endParaRPr/>
          </a:p>
        </p:txBody>
      </p:sp>
      <p:pic>
        <p:nvPicPr>
          <p:cNvPr id="194" name="Google Shape;194;p36"/>
          <p:cNvPicPr preferRelativeResize="0"/>
          <p:nvPr/>
        </p:nvPicPr>
        <p:blipFill>
          <a:blip r:embed="rId3">
            <a:alphaModFix/>
          </a:blip>
          <a:stretch>
            <a:fillRect/>
          </a:stretch>
        </p:blipFill>
        <p:spPr>
          <a:xfrm>
            <a:off x="6545300" y="1801645"/>
            <a:ext cx="2495151" cy="1898278"/>
          </a:xfrm>
          <a:prstGeom prst="rect">
            <a:avLst/>
          </a:prstGeom>
          <a:noFill/>
          <a:ln>
            <a:noFill/>
          </a:ln>
        </p:spPr>
      </p:pic>
      <p:pic>
        <p:nvPicPr>
          <p:cNvPr id="195" name="Google Shape;195;p36"/>
          <p:cNvPicPr preferRelativeResize="0"/>
          <p:nvPr/>
        </p:nvPicPr>
        <p:blipFill>
          <a:blip r:embed="rId4">
            <a:alphaModFix/>
          </a:blip>
          <a:stretch>
            <a:fillRect/>
          </a:stretch>
        </p:blipFill>
        <p:spPr>
          <a:xfrm>
            <a:off x="5487225" y="445025"/>
            <a:ext cx="3605025" cy="1312200"/>
          </a:xfrm>
          <a:prstGeom prst="rect">
            <a:avLst/>
          </a:prstGeom>
          <a:noFill/>
          <a:ln>
            <a:noFill/>
          </a:ln>
        </p:spPr>
      </p:pic>
      <p:pic>
        <p:nvPicPr>
          <p:cNvPr id="196" name="Google Shape;196;p36"/>
          <p:cNvPicPr preferRelativeResize="0"/>
          <p:nvPr/>
        </p:nvPicPr>
        <p:blipFill>
          <a:blip r:embed="rId5">
            <a:alphaModFix/>
          </a:blip>
          <a:stretch>
            <a:fillRect/>
          </a:stretch>
        </p:blipFill>
        <p:spPr>
          <a:xfrm>
            <a:off x="5354100" y="3283125"/>
            <a:ext cx="2495151" cy="1860374"/>
          </a:xfrm>
          <a:prstGeom prst="rect">
            <a:avLst/>
          </a:prstGeom>
          <a:noFill/>
          <a:ln>
            <a:noFill/>
          </a:ln>
        </p:spPr>
      </p:pic>
      <p:pic>
        <p:nvPicPr>
          <p:cNvPr id="197" name="Google Shape;197;p36"/>
          <p:cNvPicPr preferRelativeResize="0"/>
          <p:nvPr/>
        </p:nvPicPr>
        <p:blipFill rotWithShape="1">
          <a:blip r:embed="rId6">
            <a:alphaModFix/>
          </a:blip>
          <a:srcRect b="0" l="0" r="4278" t="0"/>
          <a:stretch/>
        </p:blipFill>
        <p:spPr>
          <a:xfrm>
            <a:off x="406350" y="1076750"/>
            <a:ext cx="4947749" cy="3854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Code </a:t>
            </a:r>
            <a:endParaRPr/>
          </a:p>
          <a:p>
            <a:pPr indent="0" lvl="0" marL="0" rtl="0" algn="l">
              <a:spcBef>
                <a:spcPts val="0"/>
              </a:spcBef>
              <a:spcAft>
                <a:spcPts val="0"/>
              </a:spcAft>
              <a:buNone/>
            </a:pPr>
            <a:r>
              <a:rPr lang="en"/>
              <a:t>Architecture</a:t>
            </a:r>
            <a:endParaRPr/>
          </a:p>
        </p:txBody>
      </p:sp>
      <p:pic>
        <p:nvPicPr>
          <p:cNvPr id="203" name="Google Shape;203;p37"/>
          <p:cNvPicPr preferRelativeResize="0"/>
          <p:nvPr/>
        </p:nvPicPr>
        <p:blipFill>
          <a:blip r:embed="rId3">
            <a:alphaModFix/>
          </a:blip>
          <a:stretch>
            <a:fillRect/>
          </a:stretch>
        </p:blipFill>
        <p:spPr>
          <a:xfrm>
            <a:off x="2253275" y="62675"/>
            <a:ext cx="6814526" cy="50808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Real code…</a:t>
            </a:r>
            <a:endParaRPr/>
          </a:p>
        </p:txBody>
      </p:sp>
      <p:pic>
        <p:nvPicPr>
          <p:cNvPr id="209" name="Google Shape;209;p38"/>
          <p:cNvPicPr preferRelativeResize="0"/>
          <p:nvPr/>
        </p:nvPicPr>
        <p:blipFill>
          <a:blip r:embed="rId3">
            <a:alphaModFix/>
          </a:blip>
          <a:stretch>
            <a:fillRect/>
          </a:stretch>
        </p:blipFill>
        <p:spPr>
          <a:xfrm>
            <a:off x="5074075" y="164026"/>
            <a:ext cx="3913525" cy="1520375"/>
          </a:xfrm>
          <a:prstGeom prst="rect">
            <a:avLst/>
          </a:prstGeom>
          <a:noFill/>
          <a:ln>
            <a:noFill/>
          </a:ln>
        </p:spPr>
      </p:pic>
      <p:pic>
        <p:nvPicPr>
          <p:cNvPr id="210" name="Google Shape;210;p38"/>
          <p:cNvPicPr preferRelativeResize="0"/>
          <p:nvPr/>
        </p:nvPicPr>
        <p:blipFill>
          <a:blip r:embed="rId4">
            <a:alphaModFix/>
          </a:blip>
          <a:stretch>
            <a:fillRect/>
          </a:stretch>
        </p:blipFill>
        <p:spPr>
          <a:xfrm>
            <a:off x="5074075" y="1798575"/>
            <a:ext cx="3913525" cy="3138810"/>
          </a:xfrm>
          <a:prstGeom prst="rect">
            <a:avLst/>
          </a:prstGeom>
          <a:noFill/>
          <a:ln>
            <a:noFill/>
          </a:ln>
        </p:spPr>
      </p:pic>
      <p:pic>
        <p:nvPicPr>
          <p:cNvPr id="211" name="Google Shape;211;p38"/>
          <p:cNvPicPr preferRelativeResize="0"/>
          <p:nvPr/>
        </p:nvPicPr>
        <p:blipFill>
          <a:blip r:embed="rId5">
            <a:alphaModFix/>
          </a:blip>
          <a:stretch>
            <a:fillRect/>
          </a:stretch>
        </p:blipFill>
        <p:spPr>
          <a:xfrm>
            <a:off x="245575" y="1170125"/>
            <a:ext cx="4710103" cy="3820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Real code…</a:t>
            </a:r>
            <a:endParaRPr/>
          </a:p>
        </p:txBody>
      </p:sp>
      <p:sp>
        <p:nvSpPr>
          <p:cNvPr id="217" name="Google Shape;217;p39"/>
          <p:cNvSpPr/>
          <p:nvPr/>
        </p:nvSpPr>
        <p:spPr>
          <a:xfrm>
            <a:off x="3962400" y="217975"/>
            <a:ext cx="4755025" cy="4707549"/>
          </a:xfrm>
          <a:prstGeom prst="rect">
            <a:avLst/>
          </a:prstGeom>
          <a:noFill/>
          <a:ln>
            <a:noFill/>
          </a:ln>
        </p:spPr>
      </p:sp>
      <p:sp>
        <p:nvSpPr>
          <p:cNvPr id="218" name="Google Shape;218;p39"/>
          <p:cNvSpPr txBox="1"/>
          <p:nvPr>
            <p:ph idx="1" type="body"/>
          </p:nvPr>
        </p:nvSpPr>
        <p:spPr>
          <a:xfrm>
            <a:off x="311700" y="1152475"/>
            <a:ext cx="34521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The ParkingLot class serves as the system's </a:t>
            </a:r>
            <a:r>
              <a:rPr b="1" lang="en"/>
              <a:t>entry point</a:t>
            </a:r>
            <a:r>
              <a:rPr lang="en"/>
              <a: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The ParkingLot class is declared using the </a:t>
            </a:r>
            <a:r>
              <a:rPr b="1" lang="en"/>
              <a:t>singleton pattern</a:t>
            </a:r>
            <a:r>
              <a:rPr lang="en"/>
              <a:t>, which limits class initialization to ensure that only one instance of the class can be created.</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LLD is actually building the Bridge!</a:t>
            </a:r>
            <a:endParaRPr/>
          </a:p>
        </p:txBody>
      </p:sp>
      <p:pic>
        <p:nvPicPr>
          <p:cNvPr id="224" name="Google Shape;224;p40"/>
          <p:cNvPicPr preferRelativeResize="0"/>
          <p:nvPr/>
        </p:nvPicPr>
        <p:blipFill>
          <a:blip r:embed="rId3">
            <a:alphaModFix/>
          </a:blip>
          <a:stretch>
            <a:fillRect/>
          </a:stretch>
        </p:blipFill>
        <p:spPr>
          <a:xfrm>
            <a:off x="986775" y="1110199"/>
            <a:ext cx="7289801" cy="3805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do you need it actually??</a:t>
            </a:r>
            <a:endParaRPr/>
          </a:p>
        </p:txBody>
      </p:sp>
      <p:cxnSp>
        <p:nvCxnSpPr>
          <p:cNvPr id="230" name="Google Shape;230;p41"/>
          <p:cNvCxnSpPr/>
          <p:nvPr/>
        </p:nvCxnSpPr>
        <p:spPr>
          <a:xfrm>
            <a:off x="766150" y="2329475"/>
            <a:ext cx="7682100" cy="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41"/>
          <p:cNvCxnSpPr/>
          <p:nvPr/>
        </p:nvCxnSpPr>
        <p:spPr>
          <a:xfrm>
            <a:off x="766150" y="2153475"/>
            <a:ext cx="0" cy="51780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41"/>
          <p:cNvCxnSpPr/>
          <p:nvPr/>
        </p:nvCxnSpPr>
        <p:spPr>
          <a:xfrm>
            <a:off x="2864950" y="2153475"/>
            <a:ext cx="0" cy="51780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41"/>
          <p:cNvCxnSpPr/>
          <p:nvPr/>
        </p:nvCxnSpPr>
        <p:spPr>
          <a:xfrm>
            <a:off x="5471075" y="2153475"/>
            <a:ext cx="0" cy="5178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41"/>
          <p:cNvCxnSpPr/>
          <p:nvPr/>
        </p:nvCxnSpPr>
        <p:spPr>
          <a:xfrm>
            <a:off x="7816750" y="2153475"/>
            <a:ext cx="0" cy="51780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41"/>
          <p:cNvSpPr txBox="1"/>
          <p:nvPr/>
        </p:nvSpPr>
        <p:spPr>
          <a:xfrm>
            <a:off x="610850" y="2733275"/>
            <a:ext cx="7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 years</a:t>
            </a:r>
            <a:endParaRPr/>
          </a:p>
        </p:txBody>
      </p:sp>
      <p:sp>
        <p:nvSpPr>
          <p:cNvPr id="236" name="Google Shape;236;p41"/>
          <p:cNvSpPr txBox="1"/>
          <p:nvPr/>
        </p:nvSpPr>
        <p:spPr>
          <a:xfrm>
            <a:off x="2569925" y="2733275"/>
            <a:ext cx="7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 years</a:t>
            </a:r>
            <a:endParaRPr/>
          </a:p>
        </p:txBody>
      </p:sp>
      <p:sp>
        <p:nvSpPr>
          <p:cNvPr id="237" name="Google Shape;237;p41"/>
          <p:cNvSpPr txBox="1"/>
          <p:nvPr/>
        </p:nvSpPr>
        <p:spPr>
          <a:xfrm>
            <a:off x="5269225" y="2733275"/>
            <a:ext cx="7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 years</a:t>
            </a:r>
            <a:endParaRPr/>
          </a:p>
        </p:txBody>
      </p:sp>
      <p:sp>
        <p:nvSpPr>
          <p:cNvPr id="238" name="Google Shape;238;p41"/>
          <p:cNvSpPr txBox="1"/>
          <p:nvPr/>
        </p:nvSpPr>
        <p:spPr>
          <a:xfrm>
            <a:off x="7564750" y="2733275"/>
            <a:ext cx="77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8-10 years</a:t>
            </a:r>
            <a:endParaRPr/>
          </a:p>
        </p:txBody>
      </p:sp>
      <p:sp>
        <p:nvSpPr>
          <p:cNvPr id="239" name="Google Shape;239;p41"/>
          <p:cNvSpPr txBox="1"/>
          <p:nvPr/>
        </p:nvSpPr>
        <p:spPr>
          <a:xfrm>
            <a:off x="988000" y="1687425"/>
            <a:ext cx="16551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Junior Engineer</a:t>
            </a:r>
            <a:endParaRPr/>
          </a:p>
        </p:txBody>
      </p:sp>
      <p:sp>
        <p:nvSpPr>
          <p:cNvPr id="240" name="Google Shape;240;p41"/>
          <p:cNvSpPr txBox="1"/>
          <p:nvPr/>
        </p:nvSpPr>
        <p:spPr>
          <a:xfrm>
            <a:off x="3233514" y="1687425"/>
            <a:ext cx="18690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Mid-Level Engineer</a:t>
            </a:r>
            <a:endParaRPr/>
          </a:p>
        </p:txBody>
      </p:sp>
      <p:sp>
        <p:nvSpPr>
          <p:cNvPr id="241" name="Google Shape;241;p41"/>
          <p:cNvSpPr txBox="1"/>
          <p:nvPr/>
        </p:nvSpPr>
        <p:spPr>
          <a:xfrm>
            <a:off x="5906100" y="1687425"/>
            <a:ext cx="15120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Senior Engineer</a:t>
            </a:r>
            <a:endParaRPr/>
          </a:p>
        </p:txBody>
      </p:sp>
      <p:sp>
        <p:nvSpPr>
          <p:cNvPr id="242" name="Google Shape;242;p41"/>
          <p:cNvSpPr txBox="1"/>
          <p:nvPr/>
        </p:nvSpPr>
        <p:spPr>
          <a:xfrm>
            <a:off x="7816750" y="1687425"/>
            <a:ext cx="15120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Staff Engineer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Understand the processes of Tech Teams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248" name="Google Shape;248;p42"/>
          <p:cNvPicPr preferRelativeResize="0"/>
          <p:nvPr/>
        </p:nvPicPr>
        <p:blipFill>
          <a:blip r:embed="rId3">
            <a:alphaModFix/>
          </a:blip>
          <a:stretch>
            <a:fillRect/>
          </a:stretch>
        </p:blipFill>
        <p:spPr>
          <a:xfrm>
            <a:off x="0" y="190708"/>
            <a:ext cx="9143999" cy="47620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OOPS fundamentals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Classes and Objects … which i hope you already know …</a:t>
            </a:r>
            <a:endParaRPr/>
          </a:p>
        </p:txBody>
      </p:sp>
      <p:sp>
        <p:nvSpPr>
          <p:cNvPr id="259" name="Google Shape;259;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CLASS</a:t>
            </a:r>
            <a:endParaRPr b="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Classes have the following characteristics-</a:t>
            </a:r>
            <a:endParaRPr/>
          </a:p>
          <a:p>
            <a:pPr indent="0" lvl="0" marL="0" rtl="0" algn="l">
              <a:spcBef>
                <a:spcPts val="1200"/>
              </a:spcBef>
              <a:spcAft>
                <a:spcPts val="1200"/>
              </a:spcAft>
              <a:buNone/>
            </a:pPr>
            <a:r>
              <a:rPr lang="en"/>
              <a:t>Name(What is it), Attributes(How the objects are described), Operations(What can the objects do).</a:t>
            </a:r>
            <a:endParaRPr/>
          </a:p>
        </p:txBody>
      </p:sp>
      <p:sp>
        <p:nvSpPr>
          <p:cNvPr id="260" name="Google Shape;260;p44"/>
          <p:cNvSpPr/>
          <p:nvPr/>
        </p:nvSpPr>
        <p:spPr>
          <a:xfrm>
            <a:off x="424950" y="1743800"/>
            <a:ext cx="3780600" cy="118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Class is the blueprint or detailed description of how the object will be.It is like a Template for an object.</a:t>
            </a:r>
            <a:endParaRPr/>
          </a:p>
        </p:txBody>
      </p:sp>
      <p:sp>
        <p:nvSpPr>
          <p:cNvPr id="261" name="Google Shape;261;p44"/>
          <p:cNvSpPr/>
          <p:nvPr/>
        </p:nvSpPr>
        <p:spPr>
          <a:xfrm>
            <a:off x="4868800" y="1743800"/>
            <a:ext cx="3780600" cy="118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Object is a real world entity in object oriented environment that may have physical or conceptual existence.</a:t>
            </a:r>
            <a:endParaRPr/>
          </a:p>
        </p:txBody>
      </p:sp>
      <p:sp>
        <p:nvSpPr>
          <p:cNvPr id="262" name="Google Shape;262;p4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OBJECT</a:t>
            </a:r>
            <a:endParaRPr b="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An object is an instance of a class i.e. specific occurrence of a class.</a:t>
            </a:r>
            <a:endParaRPr/>
          </a:p>
          <a:p>
            <a:pPr indent="0" lvl="0" marL="0" rtl="0" algn="l">
              <a:spcBef>
                <a:spcPts val="1200"/>
              </a:spcBef>
              <a:spcAft>
                <a:spcPts val="1200"/>
              </a:spcAft>
              <a:buNone/>
            </a:pPr>
            <a:r>
              <a:rPr lang="en"/>
              <a:t>Class is a logical Construct while an object has physical reality i.e. an object occupies space in memory.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Mental Picture that i have in mind … </a:t>
            </a:r>
            <a:endParaRPr/>
          </a:p>
        </p:txBody>
      </p:sp>
      <p:pic>
        <p:nvPicPr>
          <p:cNvPr id="268" name="Google Shape;268;p45"/>
          <p:cNvPicPr preferRelativeResize="0"/>
          <p:nvPr/>
        </p:nvPicPr>
        <p:blipFill>
          <a:blip r:embed="rId3">
            <a:alphaModFix/>
          </a:blip>
          <a:stretch>
            <a:fillRect/>
          </a:stretch>
        </p:blipFill>
        <p:spPr>
          <a:xfrm>
            <a:off x="1841988" y="1111475"/>
            <a:ext cx="5460025" cy="3863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Object Oriented Programming ??</a:t>
            </a:r>
            <a:endParaRPr/>
          </a:p>
        </p:txBody>
      </p:sp>
      <p:sp>
        <p:nvSpPr>
          <p:cNvPr id="274" name="Google Shape;274;p46"/>
          <p:cNvSpPr txBox="1"/>
          <p:nvPr>
            <p:ph idx="1" type="body"/>
          </p:nvPr>
        </p:nvSpPr>
        <p:spPr>
          <a:xfrm>
            <a:off x="311700" y="1152475"/>
            <a:ext cx="8520600" cy="131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OOP is considered the crown jewel of computer science. Essentially for building complex applications, it is considered as the ultimate solution for code organization. So what is this OOP? thing trending,</a:t>
            </a:r>
            <a:endParaRPr/>
          </a:p>
        </p:txBody>
      </p:sp>
      <p:sp>
        <p:nvSpPr>
          <p:cNvPr id="275" name="Google Shape;275;p46"/>
          <p:cNvSpPr/>
          <p:nvPr/>
        </p:nvSpPr>
        <p:spPr>
          <a:xfrm>
            <a:off x="1065175" y="2468275"/>
            <a:ext cx="7158900" cy="164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Object-oriented programming (or OOP) is a paradigm or pattern of programming where the solution to a programming problem is modelled as a collection of collaborating objects. It is most suitable for managing large, complex problems.</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 Code Examples</a:t>
            </a:r>
            <a:endParaRPr/>
          </a:p>
        </p:txBody>
      </p:sp>
      <p:sp>
        <p:nvSpPr>
          <p:cNvPr id="281" name="Google Shape;28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2" name="Google Shape;282;p47"/>
          <p:cNvPicPr preferRelativeResize="0"/>
          <p:nvPr/>
        </p:nvPicPr>
        <p:blipFill rotWithShape="1">
          <a:blip r:embed="rId3">
            <a:alphaModFix/>
          </a:blip>
          <a:srcRect b="35889" l="0" r="0" t="0"/>
          <a:stretch/>
        </p:blipFill>
        <p:spPr>
          <a:xfrm>
            <a:off x="3752050" y="86600"/>
            <a:ext cx="5391949" cy="50569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 Code Examples</a:t>
            </a:r>
            <a:endParaRPr/>
          </a:p>
        </p:txBody>
      </p:sp>
      <p:sp>
        <p:nvSpPr>
          <p:cNvPr id="288" name="Google Shape;28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9" name="Google Shape;289;p48"/>
          <p:cNvPicPr preferRelativeResize="0"/>
          <p:nvPr/>
        </p:nvPicPr>
        <p:blipFill rotWithShape="1">
          <a:blip r:embed="rId3">
            <a:alphaModFix/>
          </a:blip>
          <a:srcRect b="0" l="0" r="0" t="63306"/>
          <a:stretch/>
        </p:blipFill>
        <p:spPr>
          <a:xfrm>
            <a:off x="3752050" y="5"/>
            <a:ext cx="5391949" cy="2894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main 4 Pillars</a:t>
            </a:r>
            <a:endParaRPr/>
          </a:p>
        </p:txBody>
      </p:sp>
      <p:sp>
        <p:nvSpPr>
          <p:cNvPr id="295" name="Google Shape;29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Abstraction</a:t>
            </a:r>
            <a:endParaRPr/>
          </a:p>
          <a:p>
            <a:pPr indent="0" lvl="0" marL="0" rtl="0" algn="l">
              <a:spcBef>
                <a:spcPts val="1200"/>
              </a:spcBef>
              <a:spcAft>
                <a:spcPts val="0"/>
              </a:spcAft>
              <a:buNone/>
            </a:pPr>
            <a:r>
              <a:rPr lang="en"/>
              <a:t>Encapsulation</a:t>
            </a:r>
            <a:endParaRPr/>
          </a:p>
          <a:p>
            <a:pPr indent="0" lvl="0" marL="0" rtl="0" algn="l">
              <a:spcBef>
                <a:spcPts val="1200"/>
              </a:spcBef>
              <a:spcAft>
                <a:spcPts val="0"/>
              </a:spcAft>
              <a:buNone/>
            </a:pPr>
            <a:r>
              <a:rPr lang="en"/>
              <a:t>Inheritance</a:t>
            </a:r>
            <a:endParaRPr/>
          </a:p>
          <a:p>
            <a:pPr indent="0" lvl="0" marL="0" rtl="0" algn="l">
              <a:spcBef>
                <a:spcPts val="1200"/>
              </a:spcBef>
              <a:spcAft>
                <a:spcPts val="1200"/>
              </a:spcAft>
              <a:buNone/>
            </a:pPr>
            <a:r>
              <a:rPr lang="en"/>
              <a:t>Polymorphism</a:t>
            </a:r>
            <a:endParaRPr/>
          </a:p>
        </p:txBody>
      </p:sp>
      <p:pic>
        <p:nvPicPr>
          <p:cNvPr id="296" name="Google Shape;296;p49"/>
          <p:cNvPicPr preferRelativeResize="0"/>
          <p:nvPr/>
        </p:nvPicPr>
        <p:blipFill>
          <a:blip r:embed="rId3">
            <a:alphaModFix/>
          </a:blip>
          <a:stretch>
            <a:fillRect/>
          </a:stretch>
        </p:blipFill>
        <p:spPr>
          <a:xfrm>
            <a:off x="3966324" y="377338"/>
            <a:ext cx="4750501" cy="43888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Abstraction</a:t>
            </a:r>
            <a:endParaRPr/>
          </a:p>
        </p:txBody>
      </p:sp>
      <p:sp>
        <p:nvSpPr>
          <p:cNvPr id="302" name="Google Shape;302;p50"/>
          <p:cNvSpPr txBox="1"/>
          <p:nvPr>
            <p:ph idx="1" type="body"/>
          </p:nvPr>
        </p:nvSpPr>
        <p:spPr>
          <a:xfrm>
            <a:off x="311700" y="1152475"/>
            <a:ext cx="355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Abstraction is a concept that aims to expose only high-level details of functionalities for the users and hiding all the background/implementation details.</a:t>
            </a:r>
            <a:endParaRPr/>
          </a:p>
        </p:txBody>
      </p:sp>
      <p:pic>
        <p:nvPicPr>
          <p:cNvPr id="303" name="Google Shape;303;p50"/>
          <p:cNvPicPr preferRelativeResize="0"/>
          <p:nvPr/>
        </p:nvPicPr>
        <p:blipFill>
          <a:blip r:embed="rId3">
            <a:alphaModFix/>
          </a:blip>
          <a:stretch>
            <a:fillRect/>
          </a:stretch>
        </p:blipFill>
        <p:spPr>
          <a:xfrm>
            <a:off x="3907575" y="1315275"/>
            <a:ext cx="5093500" cy="3090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Encapsulation</a:t>
            </a:r>
            <a:endParaRPr/>
          </a:p>
        </p:txBody>
      </p:sp>
      <p:pic>
        <p:nvPicPr>
          <p:cNvPr id="309" name="Google Shape;309;p51"/>
          <p:cNvPicPr preferRelativeResize="0"/>
          <p:nvPr/>
        </p:nvPicPr>
        <p:blipFill>
          <a:blip r:embed="rId3">
            <a:alphaModFix/>
          </a:blip>
          <a:stretch>
            <a:fillRect/>
          </a:stretch>
        </p:blipFill>
        <p:spPr>
          <a:xfrm>
            <a:off x="5488225" y="1332775"/>
            <a:ext cx="3038475" cy="1685925"/>
          </a:xfrm>
          <a:prstGeom prst="rect">
            <a:avLst/>
          </a:prstGeom>
          <a:noFill/>
          <a:ln>
            <a:noFill/>
          </a:ln>
        </p:spPr>
      </p:pic>
      <p:sp>
        <p:nvSpPr>
          <p:cNvPr id="310" name="Google Shape;310;p5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Encapsulation leads to data hiding.</a:t>
            </a:r>
            <a:endParaRPr/>
          </a:p>
          <a:p>
            <a:pPr indent="0" lvl="0" marL="0" rtl="0" algn="l">
              <a:spcBef>
                <a:spcPts val="1200"/>
              </a:spcBef>
              <a:spcAft>
                <a:spcPts val="0"/>
              </a:spcAft>
              <a:buClr>
                <a:schemeClr val="dk1"/>
              </a:buClr>
              <a:buSzPts val="1100"/>
              <a:buFont typeface="Arial"/>
              <a:buNone/>
            </a:pPr>
            <a:r>
              <a:rPr lang="en"/>
              <a:t>We use access specifiers to hide the data(properties) and methods. Use of private and public comes under this.</a:t>
            </a:r>
            <a:endParaRPr/>
          </a:p>
          <a:p>
            <a:pPr indent="0" lvl="0" marL="0" rtl="0" algn="l">
              <a:spcBef>
                <a:spcPts val="1200"/>
              </a:spcBef>
              <a:spcAft>
                <a:spcPts val="0"/>
              </a:spcAft>
              <a:buClr>
                <a:schemeClr val="dk1"/>
              </a:buClr>
              <a:buSzPts val="1100"/>
              <a:buFont typeface="Arial"/>
              <a:buNone/>
            </a:pPr>
            <a:r>
              <a:rPr lang="en"/>
              <a:t>Why it is important to hide variables if we are anyway exposing them through methods? This is a very common question and here’s the explanation</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lot of buzzwords in the Industry…</a:t>
            </a:r>
            <a:endParaRPr/>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Inheritance</a:t>
            </a:r>
            <a:endParaRPr/>
          </a:p>
        </p:txBody>
      </p:sp>
      <p:sp>
        <p:nvSpPr>
          <p:cNvPr id="316" name="Google Shape;316;p5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Inheritance describes IS A Relationship.</a:t>
            </a:r>
            <a:endParaRPr/>
          </a:p>
          <a:p>
            <a:pPr indent="0" lvl="0" marL="0" rtl="0" algn="l">
              <a:spcBef>
                <a:spcPts val="1200"/>
              </a:spcBef>
              <a:spcAft>
                <a:spcPts val="0"/>
              </a:spcAft>
              <a:buNone/>
            </a:pPr>
            <a:r>
              <a:rPr lang="en"/>
              <a:t>Example- A Car(derived) is a Vehicle(Base).Corona(derived) is a Virus(Base). </a:t>
            </a:r>
            <a:endParaRPr/>
          </a:p>
          <a:p>
            <a:pPr indent="0" lvl="0" marL="0" rtl="0" algn="l">
              <a:spcBef>
                <a:spcPts val="1200"/>
              </a:spcBef>
              <a:spcAft>
                <a:spcPts val="0"/>
              </a:spcAft>
              <a:buNone/>
            </a:pPr>
            <a:r>
              <a:rPr lang="en"/>
              <a:t>For Bollywood fans-Remember how KRRISH inherited his powers From his father Rohit(Koi mil Gaya) </a:t>
            </a:r>
            <a:endParaRPr/>
          </a:p>
          <a:p>
            <a:pPr indent="0" lvl="0" marL="0" rtl="0" algn="l">
              <a:spcBef>
                <a:spcPts val="1200"/>
              </a:spcBef>
              <a:spcAft>
                <a:spcPts val="1200"/>
              </a:spcAft>
              <a:buNone/>
            </a:pPr>
            <a:r>
              <a:rPr lang="en"/>
              <a:t>or if you can relate how Mahendra Bahubali inherited power from Amarendra Bahubali(After katappa killed him…)</a:t>
            </a:r>
            <a:endParaRPr/>
          </a:p>
        </p:txBody>
      </p:sp>
      <p:pic>
        <p:nvPicPr>
          <p:cNvPr id="317" name="Google Shape;317;p52"/>
          <p:cNvPicPr preferRelativeResize="0"/>
          <p:nvPr/>
        </p:nvPicPr>
        <p:blipFill>
          <a:blip r:embed="rId3">
            <a:alphaModFix/>
          </a:blip>
          <a:stretch>
            <a:fillRect/>
          </a:stretch>
        </p:blipFill>
        <p:spPr>
          <a:xfrm>
            <a:off x="4705900" y="1017725"/>
            <a:ext cx="4267199" cy="341860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Polymorphism</a:t>
            </a:r>
            <a:endParaRPr/>
          </a:p>
        </p:txBody>
      </p:sp>
      <p:sp>
        <p:nvSpPr>
          <p:cNvPr id="323" name="Google Shape;323;p53"/>
          <p:cNvSpPr txBox="1"/>
          <p:nvPr>
            <p:ph idx="1" type="body"/>
          </p:nvPr>
        </p:nvSpPr>
        <p:spPr>
          <a:xfrm>
            <a:off x="311700" y="1152475"/>
            <a:ext cx="4312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Clr>
                <a:schemeClr val="dk1"/>
              </a:buClr>
              <a:buSzPct val="61111"/>
              <a:buFont typeface="Arial"/>
              <a:buNone/>
            </a:pPr>
            <a:r>
              <a:rPr lang="en"/>
              <a:t>Polymorphism is the ability to take more than one form by methods and variables.</a:t>
            </a:r>
            <a:endParaRPr/>
          </a:p>
          <a:p>
            <a:pPr indent="0" lvl="0" marL="0" rtl="0" algn="l">
              <a:spcBef>
                <a:spcPts val="1200"/>
              </a:spcBef>
              <a:spcAft>
                <a:spcPts val="0"/>
              </a:spcAft>
              <a:buNone/>
            </a:pPr>
            <a:r>
              <a:rPr lang="en"/>
              <a:t>Polymorphism is achieved in two ways</a:t>
            </a:r>
            <a:endParaRPr/>
          </a:p>
          <a:p>
            <a:pPr indent="0" lvl="0" marL="0" rtl="0" algn="l">
              <a:spcBef>
                <a:spcPts val="1200"/>
              </a:spcBef>
              <a:spcAft>
                <a:spcPts val="0"/>
              </a:spcAft>
              <a:buNone/>
            </a:pPr>
            <a:r>
              <a:rPr b="1" lang="en"/>
              <a:t>Method Overriding(Dynamic polymorphism) </a:t>
            </a:r>
            <a:r>
              <a:rPr lang="en"/>
              <a:t>— Child class implements a method that is already present in the parent class, resulting in the child method being invoked.</a:t>
            </a:r>
            <a:endParaRPr/>
          </a:p>
          <a:p>
            <a:pPr indent="0" lvl="0" marL="0" rtl="0" algn="l">
              <a:spcBef>
                <a:spcPts val="1200"/>
              </a:spcBef>
              <a:spcAft>
                <a:spcPts val="1200"/>
              </a:spcAft>
              <a:buNone/>
            </a:pPr>
            <a:r>
              <a:rPr b="1" lang="en"/>
              <a:t>Method Overloading ( Static polymorphism)</a:t>
            </a:r>
            <a:r>
              <a:rPr lang="en"/>
              <a:t> — Writing multiple methods with the same name but with different sets of parameters (or order of parameters) so that the appropriate method gets invoked based on the parameters passed.</a:t>
            </a:r>
            <a:endParaRPr/>
          </a:p>
        </p:txBody>
      </p:sp>
      <p:pic>
        <p:nvPicPr>
          <p:cNvPr id="324" name="Google Shape;324;p53"/>
          <p:cNvPicPr preferRelativeResize="0"/>
          <p:nvPr/>
        </p:nvPicPr>
        <p:blipFill rotWithShape="1">
          <a:blip r:embed="rId3">
            <a:alphaModFix/>
          </a:blip>
          <a:srcRect b="0" l="0" r="0" t="1777"/>
          <a:stretch/>
        </p:blipFill>
        <p:spPr>
          <a:xfrm>
            <a:off x="4623900" y="1433375"/>
            <a:ext cx="4215300" cy="2891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4"/>
          <p:cNvPicPr preferRelativeResize="0"/>
          <p:nvPr/>
        </p:nvPicPr>
        <p:blipFill>
          <a:blip r:embed="rId3">
            <a:alphaModFix/>
          </a:blip>
          <a:stretch>
            <a:fillRect/>
          </a:stretch>
        </p:blipFill>
        <p:spPr>
          <a:xfrm>
            <a:off x="1600200" y="633413"/>
            <a:ext cx="5943600" cy="3876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5"/>
          <p:cNvPicPr preferRelativeResize="0"/>
          <p:nvPr/>
        </p:nvPicPr>
        <p:blipFill>
          <a:blip r:embed="rId3">
            <a:alphaModFix/>
          </a:blip>
          <a:stretch>
            <a:fillRect/>
          </a:stretch>
        </p:blipFill>
        <p:spPr>
          <a:xfrm>
            <a:off x="1473463" y="-70362"/>
            <a:ext cx="6197074" cy="556162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6"/>
          <p:cNvPicPr preferRelativeResize="0"/>
          <p:nvPr/>
        </p:nvPicPr>
        <p:blipFill>
          <a:blip r:embed="rId3">
            <a:alphaModFix/>
          </a:blip>
          <a:stretch>
            <a:fillRect/>
          </a:stretch>
        </p:blipFill>
        <p:spPr>
          <a:xfrm>
            <a:off x="2024238" y="-302900"/>
            <a:ext cx="5095526" cy="63908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7"/>
          <p:cNvPicPr preferRelativeResize="0"/>
          <p:nvPr/>
        </p:nvPicPr>
        <p:blipFill>
          <a:blip r:embed="rId3">
            <a:alphaModFix/>
          </a:blip>
          <a:stretch>
            <a:fillRect/>
          </a:stretch>
        </p:blipFill>
        <p:spPr>
          <a:xfrm>
            <a:off x="1668450" y="-171025"/>
            <a:ext cx="5807088" cy="62071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8"/>
          <p:cNvPicPr preferRelativeResize="0"/>
          <p:nvPr/>
        </p:nvPicPr>
        <p:blipFill>
          <a:blip r:embed="rId3">
            <a:alphaModFix/>
          </a:blip>
          <a:stretch>
            <a:fillRect/>
          </a:stretch>
        </p:blipFill>
        <p:spPr>
          <a:xfrm>
            <a:off x="1729488" y="-230925"/>
            <a:ext cx="5685023" cy="611057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9"/>
          <p:cNvPicPr preferRelativeResize="0"/>
          <p:nvPr/>
        </p:nvPicPr>
        <p:blipFill>
          <a:blip r:embed="rId3">
            <a:alphaModFix/>
          </a:blip>
          <a:stretch>
            <a:fillRect/>
          </a:stretch>
        </p:blipFill>
        <p:spPr>
          <a:xfrm>
            <a:off x="1943325" y="-173200"/>
            <a:ext cx="5257349" cy="7736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0"/>
          <p:cNvSpPr txBox="1"/>
          <p:nvPr>
            <p:ph type="title"/>
          </p:nvPr>
        </p:nvSpPr>
        <p:spPr>
          <a:xfrm>
            <a:off x="311700" y="222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These are just basics … and that’s all what is needed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137625" y="228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learncpp.com</a:t>
            </a:r>
            <a:endParaRPr/>
          </a:p>
        </p:txBody>
      </p:sp>
      <p:pic>
        <p:nvPicPr>
          <p:cNvPr id="365" name="Google Shape;365;p61"/>
          <p:cNvPicPr preferRelativeResize="0"/>
          <p:nvPr/>
        </p:nvPicPr>
        <p:blipFill>
          <a:blip r:embed="rId4">
            <a:alphaModFix/>
          </a:blip>
          <a:stretch>
            <a:fillRect/>
          </a:stretch>
        </p:blipFill>
        <p:spPr>
          <a:xfrm>
            <a:off x="2254625" y="82138"/>
            <a:ext cx="6773401" cy="4979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Instead of terms … focus on Roles and it Processes … </a:t>
            </a:r>
            <a:endParaRPr/>
          </a:p>
        </p:txBody>
      </p:sp>
      <p:sp>
        <p:nvSpPr>
          <p:cNvPr id="76" name="Google Shape;7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processes that happens in a big tech company:</a:t>
            </a:r>
            <a:endParaRPr/>
          </a:p>
          <a:p>
            <a:pPr indent="-342900" lvl="0" marL="457200" rtl="0" algn="l">
              <a:spcBef>
                <a:spcPts val="1200"/>
              </a:spcBef>
              <a:spcAft>
                <a:spcPts val="0"/>
              </a:spcAft>
              <a:buSzPts val="1800"/>
              <a:buAutoNum type="arabicPeriod"/>
            </a:pPr>
            <a:r>
              <a:rPr lang="en"/>
              <a:t>Decisions on what to be built next as a feature/product.</a:t>
            </a:r>
            <a:endParaRPr/>
          </a:p>
          <a:p>
            <a:pPr indent="-342900" lvl="0" marL="457200" rtl="0" algn="l">
              <a:spcBef>
                <a:spcPts val="0"/>
              </a:spcBef>
              <a:spcAft>
                <a:spcPts val="0"/>
              </a:spcAft>
              <a:buSzPts val="1800"/>
              <a:buAutoNum type="arabicPeriod"/>
            </a:pPr>
            <a:r>
              <a:rPr lang="en"/>
              <a:t>Jotting down the Product Requirements for the feature.</a:t>
            </a:r>
            <a:endParaRPr/>
          </a:p>
          <a:p>
            <a:pPr indent="-342900" lvl="0" marL="457200" rtl="0" algn="l">
              <a:spcBef>
                <a:spcPts val="0"/>
              </a:spcBef>
              <a:spcAft>
                <a:spcPts val="0"/>
              </a:spcAft>
              <a:buSzPts val="1800"/>
              <a:buAutoNum type="arabicPeriod"/>
            </a:pPr>
            <a:r>
              <a:rPr lang="en"/>
              <a:t>Creating the UI/UX for the product.</a:t>
            </a:r>
            <a:endParaRPr/>
          </a:p>
          <a:p>
            <a:pPr indent="-342900" lvl="0" marL="457200" rtl="0" algn="l">
              <a:spcBef>
                <a:spcPts val="0"/>
              </a:spcBef>
              <a:spcAft>
                <a:spcPts val="0"/>
              </a:spcAft>
              <a:buSzPts val="1800"/>
              <a:buAutoNum type="arabicPeriod"/>
            </a:pPr>
            <a:r>
              <a:rPr lang="en"/>
              <a:t>Letting down the Tech Design Docs for the product.</a:t>
            </a:r>
            <a:endParaRPr/>
          </a:p>
          <a:p>
            <a:pPr indent="-342900" lvl="0" marL="457200" rtl="0" algn="l">
              <a:spcBef>
                <a:spcPts val="0"/>
              </a:spcBef>
              <a:spcAft>
                <a:spcPts val="0"/>
              </a:spcAft>
              <a:buSzPts val="1800"/>
              <a:buAutoNum type="arabicPeriod"/>
            </a:pPr>
            <a:r>
              <a:rPr lang="en"/>
              <a:t>Actually coding the feature with proper tests.</a:t>
            </a:r>
            <a:endParaRPr/>
          </a:p>
          <a:p>
            <a:pPr indent="-342900" lvl="0" marL="457200" rtl="0" algn="l">
              <a:spcBef>
                <a:spcPts val="0"/>
              </a:spcBef>
              <a:spcAft>
                <a:spcPts val="0"/>
              </a:spcAft>
              <a:buSzPts val="1800"/>
              <a:buAutoNum type="arabicPeriod"/>
            </a:pPr>
            <a:r>
              <a:rPr lang="en"/>
              <a:t>Launching that product in stages.</a:t>
            </a:r>
            <a:endParaRPr/>
          </a:p>
          <a:p>
            <a:pPr indent="-342900" lvl="0" marL="457200" rtl="0" algn="l">
              <a:spcBef>
                <a:spcPts val="0"/>
              </a:spcBef>
              <a:spcAft>
                <a:spcPts val="0"/>
              </a:spcAft>
              <a:buSzPts val="1800"/>
              <a:buAutoNum type="arabicPeriod"/>
            </a:pPr>
            <a:r>
              <a:rPr lang="en"/>
              <a:t>Do a final review and close the cycle.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First 4 Lectures… Quite Exhaustive !!</a:t>
            </a:r>
            <a:endParaRPr/>
          </a:p>
        </p:txBody>
      </p:sp>
      <p:pic>
        <p:nvPicPr>
          <p:cNvPr id="371" name="Google Shape;371;p62"/>
          <p:cNvPicPr preferRelativeResize="0"/>
          <p:nvPr/>
        </p:nvPicPr>
        <p:blipFill>
          <a:blip r:embed="rId4">
            <a:alphaModFix/>
          </a:blip>
          <a:stretch>
            <a:fillRect/>
          </a:stretch>
        </p:blipFill>
        <p:spPr>
          <a:xfrm>
            <a:off x="887196" y="1152475"/>
            <a:ext cx="6440253" cy="4125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Instead of terms … focus on Roles and it Processes … </a:t>
            </a:r>
            <a:endParaRPr/>
          </a:p>
        </p:txBody>
      </p:sp>
      <p:sp>
        <p:nvSpPr>
          <p:cNvPr id="82" name="Google Shape;8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processes that happens in a small tech startup:</a:t>
            </a:r>
            <a:endParaRPr/>
          </a:p>
          <a:p>
            <a:pPr indent="-342900" lvl="0" marL="457200" rtl="0" algn="l">
              <a:spcBef>
                <a:spcPts val="1200"/>
              </a:spcBef>
              <a:spcAft>
                <a:spcPts val="0"/>
              </a:spcAft>
              <a:buSzPts val="1800"/>
              <a:buAutoNum type="arabicPeriod"/>
            </a:pPr>
            <a:r>
              <a:rPr lang="en"/>
              <a:t>Decisions on what to be built next as a feature/product.</a:t>
            </a:r>
            <a:endParaRPr/>
          </a:p>
          <a:p>
            <a:pPr indent="-342900" lvl="0" marL="457200" rtl="0" algn="l">
              <a:spcBef>
                <a:spcPts val="0"/>
              </a:spcBef>
              <a:spcAft>
                <a:spcPts val="0"/>
              </a:spcAft>
              <a:buSzPts val="1800"/>
              <a:buAutoNum type="arabicPeriod"/>
            </a:pPr>
            <a:r>
              <a:rPr lang="en"/>
              <a:t>Break it into backend and frontend</a:t>
            </a:r>
            <a:endParaRPr/>
          </a:p>
          <a:p>
            <a:pPr indent="-342900" lvl="0" marL="457200" rtl="0" algn="l">
              <a:spcBef>
                <a:spcPts val="0"/>
              </a:spcBef>
              <a:spcAft>
                <a:spcPts val="0"/>
              </a:spcAft>
              <a:buSzPts val="1800"/>
              <a:buAutoNum type="arabicPeriod"/>
            </a:pPr>
            <a:r>
              <a:rPr lang="en"/>
              <a:t>Actually coding the feature with proper tests.</a:t>
            </a:r>
            <a:endParaRPr/>
          </a:p>
          <a:p>
            <a:pPr indent="-342900" lvl="0" marL="457200" rtl="0" algn="l">
              <a:spcBef>
                <a:spcPts val="0"/>
              </a:spcBef>
              <a:spcAft>
                <a:spcPts val="0"/>
              </a:spcAft>
              <a:buSzPts val="1800"/>
              <a:buAutoNum type="arabicPeriod"/>
            </a:pPr>
            <a:r>
              <a:rPr lang="en"/>
              <a:t>Launching that product.</a:t>
            </a:r>
            <a:endParaRPr/>
          </a:p>
          <a:p>
            <a:pPr indent="-342900" lvl="0" marL="457200" rtl="0" algn="l">
              <a:spcBef>
                <a:spcPts val="0"/>
              </a:spcBef>
              <a:spcAft>
                <a:spcPts val="0"/>
              </a:spcAft>
              <a:buSzPts val="1800"/>
              <a:buAutoNum type="arabicPeriod"/>
            </a:pPr>
            <a:r>
              <a:rPr lang="en"/>
              <a:t>Quickly Re-iterate if needed.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Roles that exist in the Software Engineering Realm.</a:t>
            </a:r>
            <a:endParaRPr/>
          </a:p>
        </p:txBody>
      </p:sp>
      <p:sp>
        <p:nvSpPr>
          <p:cNvPr id="88" name="Google Shape;8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 Engineer</a:t>
            </a:r>
            <a:endParaRPr/>
          </a:p>
          <a:p>
            <a:pPr indent="0" lvl="0" marL="0" rtl="0" algn="l">
              <a:spcBef>
                <a:spcPts val="1200"/>
              </a:spcBef>
              <a:spcAft>
                <a:spcPts val="0"/>
              </a:spcAft>
              <a:buNone/>
            </a:pPr>
            <a:r>
              <a:rPr lang="en"/>
              <a:t>Product Manager</a:t>
            </a:r>
            <a:endParaRPr/>
          </a:p>
          <a:p>
            <a:pPr indent="0" lvl="0" marL="0" rtl="0" algn="l">
              <a:spcBef>
                <a:spcPts val="1200"/>
              </a:spcBef>
              <a:spcAft>
                <a:spcPts val="0"/>
              </a:spcAft>
              <a:buNone/>
            </a:pPr>
            <a:r>
              <a:rPr lang="en"/>
              <a:t>Engineering Manager</a:t>
            </a:r>
            <a:endParaRPr/>
          </a:p>
          <a:p>
            <a:pPr indent="0" lvl="0" marL="0" rtl="0" algn="l">
              <a:spcBef>
                <a:spcPts val="1200"/>
              </a:spcBef>
              <a:spcAft>
                <a:spcPts val="0"/>
              </a:spcAft>
              <a:buNone/>
            </a:pPr>
            <a:r>
              <a:rPr lang="en"/>
              <a:t>UI/UX Designer</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HLD and LLD, what is the difference?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1"/>
          <p:cNvPicPr preferRelativeResize="0"/>
          <p:nvPr/>
        </p:nvPicPr>
        <p:blipFill>
          <a:blip r:embed="rId3">
            <a:alphaModFix/>
          </a:blip>
          <a:stretch>
            <a:fillRect/>
          </a:stretch>
        </p:blipFill>
        <p:spPr>
          <a:xfrm>
            <a:off x="1685779" y="0"/>
            <a:ext cx="5608741"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